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7" r:id="rId2"/>
    <p:sldId id="258" r:id="rId3"/>
    <p:sldId id="269" r:id="rId4"/>
    <p:sldId id="294" r:id="rId5"/>
  </p:sldIdLst>
  <p:sldSz cx="12192000" cy="6858000"/>
  <p:notesSz cx="6858000" cy="9144000"/>
  <p:custDataLst>
    <p:tags r:id="rId8"/>
  </p:custData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BBAC6"/>
    <a:srgbClr val="DDF9B8"/>
    <a:srgbClr val="5D5B6F"/>
    <a:srgbClr val="14CE9F"/>
    <a:srgbClr val="F2F2F2"/>
    <a:srgbClr val="F6F6F9"/>
    <a:srgbClr val="C0BAA7"/>
    <a:srgbClr val="000000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39" autoAdjust="0"/>
    <p:restoredTop sz="95861" autoAdjust="0"/>
  </p:normalViewPr>
  <p:slideViewPr>
    <p:cSldViewPr snapToGrid="0" showGuides="1">
      <p:cViewPr varScale="1">
        <p:scale>
          <a:sx n="161" d="100"/>
          <a:sy n="161" d="100"/>
        </p:scale>
        <p:origin x="359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829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DE9C85-32D4-48FF-BC3E-45B98C8000D8}" type="datetimeFigureOut">
              <a:rPr lang="en-US" smtClean="0"/>
              <a:t>2/18/2023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615B4-4B49-479A-B3DB-7A4B6BBFE4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586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CC7CF-3AA2-47FD-950C-99CD1E133DEE}" type="datetimeFigureOut">
              <a:rPr lang="en-US" smtClean="0"/>
              <a:t>2/18/2023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1883C-CCF7-46E7-BBED-6C032733D9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32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052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506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980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243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1400078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622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353649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5"/>
          <p:cNvSpPr>
            <a:spLocks noGrp="1"/>
          </p:cNvSpPr>
          <p:nvPr>
            <p:ph type="title"/>
          </p:nvPr>
        </p:nvSpPr>
        <p:spPr>
          <a:xfrm>
            <a:off x="658813" y="660400"/>
            <a:ext cx="4281487" cy="1803400"/>
          </a:xfrm>
          <a:prstGeom prst="rect">
            <a:avLst/>
          </a:prstGeom>
        </p:spPr>
        <p:txBody>
          <a:bodyPr lIns="0" tIns="0" rIns="0" bIns="0"/>
          <a:lstStyle>
            <a:lvl1pPr>
              <a:defRPr sz="4000">
                <a:solidFill>
                  <a:srgbClr val="5D5B6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4597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297263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 userDrawn="1"/>
        </p:nvSpPr>
        <p:spPr>
          <a:xfrm>
            <a:off x="0" y="0"/>
            <a:ext cx="203200" cy="6858000"/>
          </a:xfrm>
          <a:prstGeom prst="rect">
            <a:avLst/>
          </a:prstGeom>
          <a:gradFill>
            <a:gsLst>
              <a:gs pos="92000">
                <a:srgbClr val="14CE9F"/>
              </a:gs>
              <a:gs pos="2000">
                <a:srgbClr val="DDF9B8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58813" y="660400"/>
            <a:ext cx="4281487" cy="546100"/>
          </a:xfrm>
          <a:prstGeom prst="rect">
            <a:avLst/>
          </a:prstGeom>
        </p:spPr>
        <p:txBody>
          <a:bodyPr lIns="0" tIns="0" rIns="0" bIns="0"/>
          <a:lstStyle>
            <a:lvl1pPr>
              <a:defRPr sz="4000">
                <a:solidFill>
                  <a:srgbClr val="5D5B6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38919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8866815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 userDrawn="1"/>
        </p:nvSpPr>
        <p:spPr>
          <a:xfrm flipH="1">
            <a:off x="11988800" y="0"/>
            <a:ext cx="203200" cy="6858000"/>
          </a:xfrm>
          <a:prstGeom prst="rect">
            <a:avLst/>
          </a:prstGeom>
          <a:gradFill>
            <a:gsLst>
              <a:gs pos="92000">
                <a:srgbClr val="14CE9F"/>
              </a:gs>
              <a:gs pos="2000">
                <a:srgbClr val="DDF9B8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5" name="Title 5"/>
          <p:cNvSpPr>
            <a:spLocks noGrp="1"/>
          </p:cNvSpPr>
          <p:nvPr>
            <p:ph type="title"/>
          </p:nvPr>
        </p:nvSpPr>
        <p:spPr>
          <a:xfrm>
            <a:off x="7250113" y="660400"/>
            <a:ext cx="4281487" cy="18034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4000">
                <a:solidFill>
                  <a:srgbClr val="5D5B6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6064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96675124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270" imgH="270" progId="TCLayout.ActiveDocument.1">
                  <p:embed/>
                </p:oleObj>
              </mc:Choice>
              <mc:Fallback>
                <p:oleObj name="think-cell Slide" r:id="rId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8889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0" r:id="rId3"/>
    <p:sldLayoutId id="214748366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6" userDrawn="1">
          <p15:clr>
            <a:srgbClr val="F26B43"/>
          </p15:clr>
        </p15:guide>
        <p15:guide id="2" pos="415" userDrawn="1">
          <p15:clr>
            <a:srgbClr val="F26B43"/>
          </p15:clr>
        </p15:guide>
        <p15:guide id="3" orient="horz" pos="3906" userDrawn="1">
          <p15:clr>
            <a:srgbClr val="F26B43"/>
          </p15:clr>
        </p15:guide>
        <p15:guide id="4" pos="72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1.mp4"/><Relationship Id="rId7" Type="http://schemas.openxmlformats.org/officeDocument/2006/relationships/image" Target="../media/image1.emf"/><Relationship Id="rId2" Type="http://schemas.microsoft.com/office/2007/relationships/media" Target="../media/media1.mp4"/><Relationship Id="rId1" Type="http://schemas.openxmlformats.org/officeDocument/2006/relationships/tags" Target="../tags/tag7.xml"/><Relationship Id="rId6" Type="http://schemas.openxmlformats.org/officeDocument/2006/relationships/oleObject" Target="../embeddings/oleObject6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1.mp4"/><Relationship Id="rId7" Type="http://schemas.openxmlformats.org/officeDocument/2006/relationships/image" Target="../media/image1.emf"/><Relationship Id="rId2" Type="http://schemas.microsoft.com/office/2007/relationships/media" Target="../media/media1.mp4"/><Relationship Id="rId1" Type="http://schemas.openxmlformats.org/officeDocument/2006/relationships/tags" Target="../tags/tag10.xml"/><Relationship Id="rId6" Type="http://schemas.openxmlformats.org/officeDocument/2006/relationships/oleObject" Target="../embeddings/oleObject6.bin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1955485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4" name="Background - 958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01" y="0"/>
            <a:ext cx="12192000" cy="6858000"/>
          </a:xfrm>
          <a:prstGeom prst="rect">
            <a:avLst/>
          </a:prstGeom>
        </p:spPr>
      </p:pic>
      <p:sp>
        <p:nvSpPr>
          <p:cNvPr id="65" name="Rectangle 64"/>
          <p:cNvSpPr/>
          <p:nvPr/>
        </p:nvSpPr>
        <p:spPr>
          <a:xfrm>
            <a:off x="-77190" y="2853"/>
            <a:ext cx="12199601" cy="6878663"/>
          </a:xfrm>
          <a:prstGeom prst="rect">
            <a:avLst/>
          </a:prstGeom>
          <a:solidFill>
            <a:srgbClr val="5D5B6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1996420" y="2749688"/>
            <a:ext cx="8245652" cy="138499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800"/>
              </a:lnSpc>
            </a:pPr>
            <a:r>
              <a:rPr lang="en-US" sz="3600" b="1" kern="2000" dirty="0">
                <a:solidFill>
                  <a:srgbClr val="F6F6F9">
                    <a:alpha val="54000"/>
                  </a:srgbClr>
                </a:solidFill>
                <a:latin typeface="Montserrat" panose="00000500000000000000" pitchFamily="2" charset="-18"/>
              </a:rPr>
              <a:t>C</a:t>
            </a:r>
            <a:r>
              <a:rPr lang="ru-RU" sz="3600" b="1" kern="2000" dirty="0" err="1">
                <a:solidFill>
                  <a:srgbClr val="F6F6F9">
                    <a:alpha val="54000"/>
                  </a:srgbClr>
                </a:solidFill>
                <a:latin typeface="Montserrat" panose="00000500000000000000" pitchFamily="2" charset="-18"/>
              </a:rPr>
              <a:t>ервис</a:t>
            </a:r>
            <a:r>
              <a:rPr lang="ru-RU" sz="3600" b="1" kern="2000" dirty="0">
                <a:solidFill>
                  <a:srgbClr val="F6F6F9">
                    <a:alpha val="54000"/>
                  </a:srgbClr>
                </a:solidFill>
                <a:latin typeface="Montserrat" panose="00000500000000000000" pitchFamily="2" charset="-18"/>
              </a:rPr>
              <a:t> для проверки безопасности ссылок и QR-кодов</a:t>
            </a:r>
            <a:endParaRPr lang="en-US" sz="3600" b="1" kern="2000" dirty="0">
              <a:solidFill>
                <a:srgbClr val="F6F6F9">
                  <a:alpha val="54000"/>
                </a:srgbClr>
              </a:solidFill>
              <a:latin typeface="Montserrat" panose="00000500000000000000" pitchFamily="2" charset="-18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855973" y="4383719"/>
            <a:ext cx="789931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 err="1">
                <a:solidFill>
                  <a:srgbClr val="14CE9F"/>
                </a:solidFill>
                <a:latin typeface="Gabriela" panose="00000500000000000000" pitchFamily="2" charset="0"/>
              </a:rPr>
              <a:t>nullpointerException</a:t>
            </a:r>
            <a:endParaRPr lang="en-US" sz="2000" b="1" kern="2000" dirty="0">
              <a:solidFill>
                <a:srgbClr val="14CE9F"/>
              </a:solidFill>
              <a:latin typeface="Gabriela" panose="00000500000000000000" pitchFamily="2" charset="0"/>
            </a:endParaRPr>
          </a:p>
        </p:txBody>
      </p:sp>
      <p:sp>
        <p:nvSpPr>
          <p:cNvPr id="71" name="Rectangle 14"/>
          <p:cNvSpPr/>
          <p:nvPr/>
        </p:nvSpPr>
        <p:spPr>
          <a:xfrm>
            <a:off x="1436709" y="2705343"/>
            <a:ext cx="6602885" cy="1903141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14"/>
          <p:cNvSpPr/>
          <p:nvPr/>
        </p:nvSpPr>
        <p:spPr>
          <a:xfrm rot="10800000">
            <a:off x="6123046" y="2431143"/>
            <a:ext cx="4632244" cy="1952576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14"/>
          <p:cNvSpPr/>
          <p:nvPr/>
        </p:nvSpPr>
        <p:spPr>
          <a:xfrm rot="5400000">
            <a:off x="3764410" y="135550"/>
            <a:ext cx="782386" cy="5139579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gradFill>
              <a:gsLst>
                <a:gs pos="70000">
                  <a:srgbClr val="14CE9F"/>
                </a:gs>
                <a:gs pos="0">
                  <a:srgbClr val="DDF9B8"/>
                </a:gs>
              </a:gsLst>
              <a:lin ang="5400000" scaled="1"/>
            </a:gra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29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26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4"/>
                </p:tgtEl>
              </p:cMediaNode>
            </p:video>
          </p:childTnLst>
        </p:cTn>
      </p:par>
    </p:tnLst>
    <p:bldLst>
      <p:bldP spid="66" grpId="0"/>
      <p:bldP spid="68" grpId="0"/>
      <p:bldP spid="71" grpId="0" animBg="1"/>
      <p:bldP spid="72" grpId="0" animBg="1"/>
      <p:bldP spid="7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6324055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Rectangle 35"/>
          <p:cNvSpPr/>
          <p:nvPr/>
        </p:nvSpPr>
        <p:spPr>
          <a:xfrm>
            <a:off x="0" y="0"/>
            <a:ext cx="3390900" cy="6858000"/>
          </a:xfrm>
          <a:prstGeom prst="rect">
            <a:avLst/>
          </a:prstGeom>
          <a:gradFill>
            <a:gsLst>
              <a:gs pos="92000">
                <a:srgbClr val="14CE9F"/>
              </a:gs>
              <a:gs pos="2000">
                <a:srgbClr val="DDF9B8">
                  <a:alpha val="80000"/>
                </a:srgb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43443" y="5736199"/>
            <a:ext cx="2846840" cy="55399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ru-RU" sz="3600" dirty="0">
                <a:solidFill>
                  <a:schemeClr val="lt1"/>
                </a:solidFill>
                <a:latin typeface="Gabriela" panose="00000500000000000000" pitchFamily="2" charset="0"/>
              </a:rPr>
              <a:t>Технологии</a:t>
            </a:r>
            <a:endParaRPr lang="en-US" sz="3600" dirty="0">
              <a:solidFill>
                <a:schemeClr val="lt1"/>
              </a:solidFill>
              <a:latin typeface="Gabriela" panose="00000500000000000000" pitchFamily="2" charset="0"/>
            </a:endParaRPr>
          </a:p>
        </p:txBody>
      </p:sp>
      <p:sp>
        <p:nvSpPr>
          <p:cNvPr id="40" name="Rectangle 14"/>
          <p:cNvSpPr/>
          <p:nvPr/>
        </p:nvSpPr>
        <p:spPr>
          <a:xfrm>
            <a:off x="185712" y="5660840"/>
            <a:ext cx="2705930" cy="752057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14"/>
          <p:cNvSpPr/>
          <p:nvPr/>
        </p:nvSpPr>
        <p:spPr>
          <a:xfrm rot="10800000">
            <a:off x="1754430" y="5569526"/>
            <a:ext cx="1302035" cy="706867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14"/>
          <p:cNvSpPr/>
          <p:nvPr/>
        </p:nvSpPr>
        <p:spPr>
          <a:xfrm rot="5400000">
            <a:off x="927035" y="4800169"/>
            <a:ext cx="354157" cy="1721340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4697894" y="1575363"/>
            <a:ext cx="121988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Python 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697896" y="2508810"/>
            <a:ext cx="470000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Django</a:t>
            </a:r>
            <a:r>
              <a:rPr lang="ru-RU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| </a:t>
            </a:r>
            <a:r>
              <a:rPr lang="en-US" sz="2400" kern="2000" dirty="0" err="1">
                <a:solidFill>
                  <a:srgbClr val="5D5B6F"/>
                </a:solidFill>
                <a:latin typeface="Montserrat Medium" panose="00000600000000000000" pitchFamily="2" charset="-18"/>
              </a:rPr>
              <a:t>Json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| </a:t>
            </a:r>
            <a:r>
              <a:rPr lang="en-US" sz="2400" kern="2000" dirty="0" err="1">
                <a:solidFill>
                  <a:srgbClr val="5D5B6F"/>
                </a:solidFill>
                <a:latin typeface="Montserrat Medium" panose="00000600000000000000" pitchFamily="2" charset="-18"/>
              </a:rPr>
              <a:t>jsbeautifier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	 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697894" y="4509772"/>
            <a:ext cx="289502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JavaScript </a:t>
            </a:r>
            <a:r>
              <a:rPr lang="ru-RU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и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React</a:t>
            </a:r>
          </a:p>
        </p:txBody>
      </p:sp>
      <p:cxnSp>
        <p:nvCxnSpPr>
          <p:cNvPr id="55" name="Straight Connector 54"/>
          <p:cNvCxnSpPr/>
          <p:nvPr/>
        </p:nvCxnSpPr>
        <p:spPr>
          <a:xfrm>
            <a:off x="4044398" y="259773"/>
            <a:ext cx="0" cy="6369627"/>
          </a:xfrm>
          <a:prstGeom prst="line">
            <a:avLst/>
          </a:prstGeom>
          <a:ln>
            <a:solidFill>
              <a:srgbClr val="5D5B6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3901522" y="1617154"/>
            <a:ext cx="285750" cy="285750"/>
          </a:xfrm>
          <a:prstGeom prst="ellipse">
            <a:avLst/>
          </a:prstGeom>
          <a:solidFill>
            <a:srgbClr val="F6F6F9"/>
          </a:solidFill>
          <a:ln>
            <a:noFill/>
          </a:ln>
          <a:effectLst>
            <a:outerShdw blurRad="63500" sx="102000" sy="102000" algn="ctr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Oval 55"/>
          <p:cNvSpPr/>
          <p:nvPr/>
        </p:nvSpPr>
        <p:spPr>
          <a:xfrm>
            <a:off x="3901523" y="2597031"/>
            <a:ext cx="285750" cy="285750"/>
          </a:xfrm>
          <a:prstGeom prst="ellipse">
            <a:avLst/>
          </a:prstGeom>
          <a:solidFill>
            <a:srgbClr val="F6F6F9"/>
          </a:solidFill>
          <a:ln>
            <a:noFill/>
          </a:ln>
          <a:effectLst>
            <a:outerShdw blurRad="63500" sx="102000" sy="102000" algn="ctr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Oval 56"/>
          <p:cNvSpPr/>
          <p:nvPr/>
        </p:nvSpPr>
        <p:spPr>
          <a:xfrm>
            <a:off x="3901523" y="4556785"/>
            <a:ext cx="285750" cy="285750"/>
          </a:xfrm>
          <a:prstGeom prst="ellipse">
            <a:avLst/>
          </a:prstGeom>
          <a:solidFill>
            <a:srgbClr val="F6F6F9"/>
          </a:solidFill>
          <a:ln>
            <a:noFill/>
          </a:ln>
          <a:effectLst>
            <a:outerShdw blurRad="63500" sx="102000" sy="102000" algn="ctr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Oval 57"/>
          <p:cNvSpPr/>
          <p:nvPr/>
        </p:nvSpPr>
        <p:spPr>
          <a:xfrm>
            <a:off x="3920369" y="5483760"/>
            <a:ext cx="285750" cy="285750"/>
          </a:xfrm>
          <a:prstGeom prst="ellipse">
            <a:avLst/>
          </a:prstGeom>
          <a:solidFill>
            <a:srgbClr val="F6F6F9"/>
          </a:solidFill>
          <a:ln>
            <a:noFill/>
          </a:ln>
          <a:effectLst>
            <a:outerShdw blurRad="63500" sx="102000" sy="102000" algn="ctr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697896" y="5366867"/>
            <a:ext cx="274754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kern="2000" dirty="0" err="1">
                <a:solidFill>
                  <a:srgbClr val="5D5B6F"/>
                </a:solidFill>
                <a:latin typeface="Montserrat Medium" panose="00000600000000000000" pitchFamily="2" charset="-18"/>
              </a:rPr>
              <a:t>Axios</a:t>
            </a:r>
            <a:r>
              <a:rPr lang="ru-RU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| </a:t>
            </a:r>
            <a:r>
              <a:rPr lang="en-US" sz="2400" kern="2000" dirty="0" err="1">
                <a:solidFill>
                  <a:srgbClr val="5D5B6F"/>
                </a:solidFill>
                <a:latin typeface="Montserrat Medium" panose="00000600000000000000" pitchFamily="2" charset="-18"/>
              </a:rPr>
              <a:t>css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| html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46D4BD-DF91-6906-E2A1-E6234D4F2BA9}"/>
              </a:ext>
            </a:extLst>
          </p:cNvPr>
          <p:cNvSpPr txBox="1"/>
          <p:nvPr/>
        </p:nvSpPr>
        <p:spPr>
          <a:xfrm>
            <a:off x="4187273" y="406722"/>
            <a:ext cx="4796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Технологии которые мы используем: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406EAA-557A-8A42-0401-07F13C2ED60F}"/>
              </a:ext>
            </a:extLst>
          </p:cNvPr>
          <p:cNvSpPr txBox="1"/>
          <p:nvPr/>
        </p:nvSpPr>
        <p:spPr>
          <a:xfrm>
            <a:off x="5916880" y="954331"/>
            <a:ext cx="613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Gabriela" panose="00000500000000000000" pitchFamily="2" charset="0"/>
              </a:rPr>
              <a:t>Backend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6D5467-5965-CA3F-B957-ABDD6191EEF1}"/>
              </a:ext>
            </a:extLst>
          </p:cNvPr>
          <p:cNvSpPr txBox="1"/>
          <p:nvPr/>
        </p:nvSpPr>
        <p:spPr>
          <a:xfrm>
            <a:off x="5916880" y="3693957"/>
            <a:ext cx="613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Gabriela" panose="00000500000000000000" pitchFamily="2" charset="0"/>
              </a:rPr>
              <a:t>Frontend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140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34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1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2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34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5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6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34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9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0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52" grpId="0"/>
          <p:bldP spid="53" grpId="0"/>
          <p:bldP spid="6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52" grpId="0"/>
          <p:bldP spid="53" grpId="0"/>
          <p:bldP spid="61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598896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2833989" y="5851465"/>
            <a:ext cx="6524022" cy="198189"/>
          </a:xfrm>
          <a:prstGeom prst="rect">
            <a:avLst/>
          </a:prstGeom>
          <a:gradFill flip="none" rotWithShape="1">
            <a:gsLst>
              <a:gs pos="0">
                <a:srgbClr val="F6F6F9">
                  <a:alpha val="0"/>
                </a:srgbClr>
              </a:gs>
              <a:gs pos="62000">
                <a:srgbClr val="F6F6F9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14CE9F"/>
                </a:solidFill>
                <a:latin typeface="Gabriela" panose="00000500000000000000" pitchFamily="2" charset="0"/>
              </a:rPr>
              <a:t>nullpointerException</a:t>
            </a:r>
            <a:endParaRPr lang="en-US" sz="3600" dirty="0"/>
          </a:p>
        </p:txBody>
      </p:sp>
      <p:sp>
        <p:nvSpPr>
          <p:cNvPr id="28" name="Rectangle 27"/>
          <p:cNvSpPr/>
          <p:nvPr/>
        </p:nvSpPr>
        <p:spPr>
          <a:xfrm>
            <a:off x="224334" y="3581502"/>
            <a:ext cx="11531600" cy="330018"/>
          </a:xfrm>
          <a:prstGeom prst="rect">
            <a:avLst/>
          </a:prstGeom>
          <a:solidFill>
            <a:srgbClr val="14CE9F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269875"/>
            <a:endParaRPr lang="en-US" dirty="0">
              <a:solidFill>
                <a:srgbClr val="DDF9B8"/>
              </a:solidFill>
              <a:latin typeface="Montserrat Medium" panose="00000600000000000000" pitchFamily="2" charset="-18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117261" y="3558578"/>
            <a:ext cx="2979632" cy="333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400" dirty="0">
                <a:solidFill>
                  <a:srgbClr val="14CE9F"/>
                </a:solidFill>
                <a:latin typeface="Montserrat Medium" panose="00000600000000000000" pitchFamily="2" charset="-18"/>
              </a:rPr>
              <a:t>Ильин Кирилл</a:t>
            </a:r>
            <a:endParaRPr lang="en-US" sz="1400" dirty="0">
              <a:solidFill>
                <a:srgbClr val="14CE9F"/>
              </a:solidFill>
              <a:latin typeface="Montserrat Medium" panose="00000600000000000000" pitchFamily="2" charset="-18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622249" y="3556444"/>
            <a:ext cx="2560076" cy="333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400" dirty="0">
                <a:solidFill>
                  <a:srgbClr val="14CE9F"/>
                </a:solidFill>
                <a:latin typeface="Montserrat Medium" panose="00000600000000000000" pitchFamily="2" charset="-18"/>
              </a:rPr>
              <a:t>Плюснин Александр</a:t>
            </a:r>
            <a:endParaRPr lang="en-US" sz="1400" dirty="0">
              <a:solidFill>
                <a:srgbClr val="14CE9F"/>
              </a:solidFill>
              <a:latin typeface="Montserrat Medium" panose="00000600000000000000" pitchFamily="2" charset="-1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09674" y="3558578"/>
            <a:ext cx="2979632" cy="333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400" dirty="0">
                <a:solidFill>
                  <a:srgbClr val="14CE9F"/>
                </a:solidFill>
                <a:latin typeface="Montserrat Medium" panose="00000600000000000000" pitchFamily="2" charset="-18"/>
              </a:rPr>
              <a:t>Караваев Иван</a:t>
            </a:r>
            <a:endParaRPr lang="en-US" sz="1400" dirty="0">
              <a:solidFill>
                <a:srgbClr val="14CE9F"/>
              </a:solidFill>
              <a:latin typeface="Montserrat Medium" panose="00000600000000000000" pitchFamily="2" charset="-18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25573" y="4546555"/>
            <a:ext cx="2805547" cy="483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ru-RU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Телеграмм – </a:t>
            </a:r>
            <a:r>
              <a:rPr lang="en-US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https://t.me/Nauryeasy</a:t>
            </a:r>
            <a:endParaRPr lang="ru-RU" sz="1100" dirty="0">
              <a:solidFill>
                <a:srgbClr val="5D5B6F">
                  <a:alpha val="60000"/>
                </a:srgbClr>
              </a:solidFill>
              <a:latin typeface="Montserrat Light" panose="00000400000000000000" pitchFamily="2" charset="-18"/>
            </a:endParaRPr>
          </a:p>
          <a:p>
            <a:pPr>
              <a:lnSpc>
                <a:spcPts val="2000"/>
              </a:lnSpc>
            </a:pPr>
            <a:r>
              <a:rPr lang="ru-RU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ВК - </a:t>
            </a:r>
            <a:r>
              <a:rPr lang="en-US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https://vk.com/onrefy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944726" y="4546556"/>
            <a:ext cx="2805547" cy="483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ru-RU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Телеграмм </a:t>
            </a:r>
            <a:r>
              <a:rPr lang="en-US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- https://t.me/ShVePs86</a:t>
            </a:r>
          </a:p>
          <a:p>
            <a:pPr>
              <a:lnSpc>
                <a:spcPts val="2000"/>
              </a:lnSpc>
            </a:pPr>
            <a:r>
              <a:rPr lang="ru-RU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ВК - </a:t>
            </a:r>
            <a:r>
              <a:rPr lang="en-US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https://vk.com/shveps78</a:t>
            </a:r>
            <a:r>
              <a:rPr lang="ru-RU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 </a:t>
            </a:r>
            <a:endParaRPr lang="en-US" sz="1100" dirty="0">
              <a:solidFill>
                <a:srgbClr val="5D5B6F">
                  <a:alpha val="60000"/>
                </a:srgbClr>
              </a:solidFill>
              <a:latin typeface="Montserrat Light" panose="00000400000000000000" pitchFamily="2" charset="-18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731437" y="4545488"/>
            <a:ext cx="2952897" cy="483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ru-RU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Телеграмм  </a:t>
            </a:r>
            <a:r>
              <a:rPr lang="en-US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https://t.me/elogrus</a:t>
            </a:r>
            <a:endParaRPr lang="ru-RU" sz="1100" dirty="0">
              <a:solidFill>
                <a:srgbClr val="5D5B6F">
                  <a:alpha val="60000"/>
                </a:srgbClr>
              </a:solidFill>
              <a:latin typeface="Montserrat Light" panose="00000400000000000000" pitchFamily="2" charset="-18"/>
            </a:endParaRPr>
          </a:p>
          <a:p>
            <a:pPr>
              <a:lnSpc>
                <a:spcPts val="2000"/>
              </a:lnSpc>
            </a:pPr>
            <a:r>
              <a:rPr lang="ru-RU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ВК - </a:t>
            </a:r>
            <a:r>
              <a:rPr lang="en-US" sz="1100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https://vk.com/k_r_d123</a:t>
            </a:r>
          </a:p>
        </p:txBody>
      </p:sp>
      <p:sp>
        <p:nvSpPr>
          <p:cNvPr id="34" name="Rectangle 33"/>
          <p:cNvSpPr/>
          <p:nvPr/>
        </p:nvSpPr>
        <p:spPr>
          <a:xfrm>
            <a:off x="925573" y="4168388"/>
            <a:ext cx="2979632" cy="147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050" dirty="0">
                <a:solidFill>
                  <a:srgbClr val="5D5B6F"/>
                </a:solidFill>
                <a:latin typeface="Montserrat Light" panose="00000400000000000000" pitchFamily="2" charset="-18"/>
              </a:rPr>
              <a:t>Программист </a:t>
            </a:r>
            <a:r>
              <a:rPr lang="en-US" sz="1050" dirty="0">
                <a:solidFill>
                  <a:srgbClr val="5D5B6F"/>
                </a:solidFill>
                <a:latin typeface="Montserrat Light" panose="00000400000000000000" pitchFamily="2" charset="-18"/>
              </a:rPr>
              <a:t>Backend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546807" y="4109709"/>
            <a:ext cx="2979632" cy="147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algn="ctr"/>
            <a:r>
              <a:rPr lang="ru-RU" sz="1050" dirty="0">
                <a:solidFill>
                  <a:srgbClr val="5D5B6F"/>
                </a:solidFill>
                <a:latin typeface="Montserrat Light" panose="00000400000000000000" pitchFamily="2" charset="-18"/>
              </a:rPr>
              <a:t>Тим Лидер</a:t>
            </a:r>
          </a:p>
          <a:p>
            <a:pPr algn="ctr"/>
            <a:r>
              <a:rPr lang="ru-RU" sz="1050" dirty="0">
                <a:solidFill>
                  <a:srgbClr val="5D5B6F"/>
                </a:solidFill>
                <a:latin typeface="Montserrat Light" panose="00000400000000000000" pitchFamily="2" charset="-18"/>
              </a:rPr>
              <a:t>Программист </a:t>
            </a:r>
            <a:r>
              <a:rPr lang="en-US" sz="1050" dirty="0">
                <a:solidFill>
                  <a:srgbClr val="5D5B6F"/>
                </a:solidFill>
                <a:latin typeface="Montserrat Light" panose="00000400000000000000" pitchFamily="2" charset="-18"/>
              </a:rPr>
              <a:t>Backend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864517" y="4098215"/>
            <a:ext cx="2075541" cy="147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050" dirty="0">
                <a:solidFill>
                  <a:srgbClr val="5D5B6F"/>
                </a:solidFill>
                <a:latin typeface="Montserrat Light" panose="00000400000000000000" pitchFamily="2" charset="-18"/>
              </a:rPr>
              <a:t>Разработчик </a:t>
            </a:r>
            <a:r>
              <a:rPr lang="en-US" sz="1050" dirty="0">
                <a:solidFill>
                  <a:srgbClr val="5D5B6F"/>
                </a:solidFill>
                <a:latin typeface="Montserrat Light" panose="00000400000000000000" pitchFamily="2" charset="-18"/>
              </a:rPr>
              <a:t>Frontend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03807" y="6539"/>
            <a:ext cx="7350680" cy="732442"/>
          </a:xfrm>
        </p:spPr>
        <p:txBody>
          <a:bodyPr/>
          <a:lstStyle/>
          <a:p>
            <a:pPr algn="ctr"/>
            <a:r>
              <a:rPr lang="ru-RU" dirty="0">
                <a:latin typeface="Gabriela" panose="00000500000000000000" pitchFamily="2" charset="0"/>
              </a:rPr>
              <a:t>Связь с нашей командой</a:t>
            </a:r>
            <a:endParaRPr lang="en-US" dirty="0">
              <a:latin typeface="Gabriela" panose="00000500000000000000" pitchFamily="2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1540442" y="6200775"/>
            <a:ext cx="271868" cy="0"/>
          </a:xfrm>
          <a:prstGeom prst="straightConnector1">
            <a:avLst/>
          </a:prstGeom>
          <a:ln w="12700">
            <a:solidFill>
              <a:srgbClr val="5D5B6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506" name="Picture 74">
            <a:extLst>
              <a:ext uri="{FF2B5EF4-FFF2-40B4-BE49-F238E27FC236}">
                <a16:creationId xmlns:a16="http://schemas.microsoft.com/office/drawing/2014/main" id="{BF8B8C70-55F4-9D9D-857E-D672ABDB1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7077" y="512473"/>
            <a:ext cx="1286071" cy="72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74">
            <a:extLst>
              <a:ext uri="{FF2B5EF4-FFF2-40B4-BE49-F238E27FC236}">
                <a16:creationId xmlns:a16="http://schemas.microsoft.com/office/drawing/2014/main" id="{2EC2020C-B38E-AC71-2CAC-4C1D72E32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371" y="512473"/>
            <a:ext cx="1286071" cy="72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74">
            <a:extLst>
              <a:ext uri="{FF2B5EF4-FFF2-40B4-BE49-F238E27FC236}">
                <a16:creationId xmlns:a16="http://schemas.microsoft.com/office/drawing/2014/main" id="{B14E9665-1443-EEF6-B228-1E1150BF5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378" y="513237"/>
            <a:ext cx="1286071" cy="72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0A77F6-E30E-EBC7-19AC-091A25BADA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52745" y="531658"/>
            <a:ext cx="2680962" cy="268096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A7FD0E6-6DB1-7EAC-0F75-6BD0C73518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56333" y="531658"/>
            <a:ext cx="2680962" cy="268096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36502AB-E0CF-0671-5487-8AE3B6A692D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573" y="537145"/>
            <a:ext cx="2669988" cy="266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55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4" name="Background - 958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01" y="0"/>
            <a:ext cx="12192000" cy="6858000"/>
          </a:xfrm>
          <a:prstGeom prst="rect">
            <a:avLst/>
          </a:prstGeom>
        </p:spPr>
      </p:pic>
      <p:sp>
        <p:nvSpPr>
          <p:cNvPr id="65" name="Rectangle 64"/>
          <p:cNvSpPr/>
          <p:nvPr/>
        </p:nvSpPr>
        <p:spPr>
          <a:xfrm>
            <a:off x="-15202" y="0"/>
            <a:ext cx="12199601" cy="6878663"/>
          </a:xfrm>
          <a:prstGeom prst="rect">
            <a:avLst/>
          </a:prstGeom>
          <a:solidFill>
            <a:srgbClr val="5D5B6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1996420" y="2749688"/>
            <a:ext cx="8245652" cy="138499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800"/>
              </a:lnSpc>
            </a:pPr>
            <a:r>
              <a:rPr lang="ru-RU" sz="3600" b="1" kern="2000" dirty="0">
                <a:solidFill>
                  <a:srgbClr val="F6F6F9">
                    <a:alpha val="54000"/>
                  </a:srgbClr>
                </a:solidFill>
                <a:latin typeface="Montserrat" panose="00000500000000000000" pitchFamily="2" charset="-18"/>
              </a:rPr>
              <a:t>СПАСИБО ЗА ВНИМАНИЕ!</a:t>
            </a:r>
            <a:endParaRPr lang="en-US" sz="3600" b="1" kern="2000" dirty="0">
              <a:solidFill>
                <a:srgbClr val="F6F6F9">
                  <a:alpha val="54000"/>
                </a:srgbClr>
              </a:solidFill>
              <a:latin typeface="Montserrat" panose="00000500000000000000" pitchFamily="2" charset="-18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855973" y="4345052"/>
            <a:ext cx="773883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 err="1">
                <a:solidFill>
                  <a:srgbClr val="14CE9F"/>
                </a:solidFill>
                <a:latin typeface="Gabriela" panose="00000500000000000000" pitchFamily="2" charset="0"/>
              </a:rPr>
              <a:t>nullpointerException</a:t>
            </a:r>
            <a:endParaRPr lang="en-US" sz="2000" b="1" kern="2000" dirty="0">
              <a:solidFill>
                <a:srgbClr val="14CE9F"/>
              </a:solidFill>
              <a:latin typeface="Gabriela" panose="00000500000000000000" pitchFamily="2" charset="0"/>
            </a:endParaRPr>
          </a:p>
        </p:txBody>
      </p:sp>
      <p:sp>
        <p:nvSpPr>
          <p:cNvPr id="71" name="Rectangle 14"/>
          <p:cNvSpPr/>
          <p:nvPr/>
        </p:nvSpPr>
        <p:spPr>
          <a:xfrm>
            <a:off x="1436709" y="2705343"/>
            <a:ext cx="6389129" cy="1903141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14"/>
          <p:cNvSpPr/>
          <p:nvPr/>
        </p:nvSpPr>
        <p:spPr>
          <a:xfrm rot="10800000">
            <a:off x="6123046" y="2431143"/>
            <a:ext cx="4632244" cy="2081480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14"/>
          <p:cNvSpPr/>
          <p:nvPr/>
        </p:nvSpPr>
        <p:spPr>
          <a:xfrm rot="5400000">
            <a:off x="3764410" y="135550"/>
            <a:ext cx="782386" cy="5139579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gradFill>
              <a:gsLst>
                <a:gs pos="70000">
                  <a:srgbClr val="14CE9F"/>
                </a:gs>
                <a:gs pos="0">
                  <a:srgbClr val="DDF9B8"/>
                </a:gs>
              </a:gsLst>
              <a:lin ang="5400000" scaled="1"/>
            </a:gra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61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26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4"/>
                </p:tgtEl>
              </p:cMediaNode>
            </p:video>
          </p:childTnLst>
        </p:cTn>
      </p:par>
    </p:tnLst>
    <p:bldLst>
      <p:bldP spid="66" grpId="0"/>
      <p:bldP spid="68" grpId="0"/>
      <p:bldP spid="71" grpId="0" animBg="1"/>
      <p:bldP spid="72" grpId="0" animBg="1"/>
      <p:bldP spid="7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">
      <a:majorFont>
        <a:latin typeface="Gabriela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3277</TotalTime>
  <Words>119</Words>
  <Application>Microsoft Office PowerPoint</Application>
  <PresentationFormat>Широкоэкранный</PresentationFormat>
  <Paragraphs>32</Paragraphs>
  <Slides>4</Slides>
  <Notes>4</Notes>
  <HiddenSlides>0</HiddenSlides>
  <MMClips>2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2" baseType="lpstr">
      <vt:lpstr>Arial</vt:lpstr>
      <vt:lpstr>Calibri</vt:lpstr>
      <vt:lpstr>Gabriela</vt:lpstr>
      <vt:lpstr>Montserrat</vt:lpstr>
      <vt:lpstr>Montserrat Light</vt:lpstr>
      <vt:lpstr>Montserrat Medium</vt:lpstr>
      <vt:lpstr>Office Theme</vt:lpstr>
      <vt:lpstr>think-cell Slide</vt:lpstr>
      <vt:lpstr>Презентация PowerPoint</vt:lpstr>
      <vt:lpstr>Презентация PowerPoint</vt:lpstr>
      <vt:lpstr>Связь с нашей командой</vt:lpstr>
      <vt:lpstr>Презентация PowerPoint</vt:lpstr>
    </vt:vector>
  </TitlesOfParts>
  <Company>PricewaterhouseCoopers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Malgorzata Boguslawska</dc:creator>
  <cp:lastModifiedBy>Кирилл Кириллов</cp:lastModifiedBy>
  <cp:revision>178</cp:revision>
  <dcterms:created xsi:type="dcterms:W3CDTF">2017-06-30T07:56:32Z</dcterms:created>
  <dcterms:modified xsi:type="dcterms:W3CDTF">2023-02-17T21:21:11Z</dcterms:modified>
</cp:coreProperties>
</file>